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3" r:id="rId13"/>
    <p:sldId id="277" r:id="rId14"/>
    <p:sldId id="276" r:id="rId15"/>
    <p:sldId id="275" r:id="rId16"/>
    <p:sldId id="266" r:id="rId17"/>
    <p:sldId id="272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649" autoAdjust="0"/>
  </p:normalViewPr>
  <p:slideViewPr>
    <p:cSldViewPr>
      <p:cViewPr varScale="1">
        <p:scale>
          <a:sx n="72" d="100"/>
          <a:sy n="72" d="100"/>
        </p:scale>
        <p:origin x="-4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A77-FF80-49AC-8D6A-41B5BB5EFAE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6944-3DB6-41E2-8016-8622940B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A77-FF80-49AC-8D6A-41B5BB5EFAE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6944-3DB6-41E2-8016-8622940B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A77-FF80-49AC-8D6A-41B5BB5EFAE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6944-3DB6-41E2-8016-8622940B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A77-FF80-49AC-8D6A-41B5BB5EFAE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6944-3DB6-41E2-8016-8622940B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A77-FF80-49AC-8D6A-41B5BB5EFAE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6944-3DB6-41E2-8016-8622940B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A77-FF80-49AC-8D6A-41B5BB5EFAE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6944-3DB6-41E2-8016-8622940B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A77-FF80-49AC-8D6A-41B5BB5EFAE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6944-3DB6-41E2-8016-8622940B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A77-FF80-49AC-8D6A-41B5BB5EFAE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6944-3DB6-41E2-8016-8622940B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A77-FF80-49AC-8D6A-41B5BB5EFAE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6944-3DB6-41E2-8016-8622940B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A77-FF80-49AC-8D6A-41B5BB5EFAE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6944-3DB6-41E2-8016-8622940B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A77-FF80-49AC-8D6A-41B5BB5EFAE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6944-3DB6-41E2-8016-8622940B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9A77-FF80-49AC-8D6A-41B5BB5EFAE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E6944-3DB6-41E2-8016-8622940B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>
            <a:normAutofit/>
          </a:bodyPr>
          <a:lstStyle/>
          <a:p>
            <a:r>
              <a:rPr lang="en-US" dirty="0" smtClean="0"/>
              <a:t>	WHAT’S NEW?</a:t>
            </a:r>
            <a:br>
              <a:rPr lang="en-US" dirty="0" smtClean="0"/>
            </a:br>
            <a:r>
              <a:rPr lang="en-US" dirty="0" smtClean="0"/>
              <a:t>FSP AND DESIGN CHANGES TO </a:t>
            </a:r>
            <a:r>
              <a:rPr lang="en-US" i="1" dirty="0" smtClean="0"/>
              <a:t>THE HANDBOOK FOR FLOWER SHOWS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Pensacola Flower Show Schools</a:t>
            </a:r>
          </a:p>
          <a:p>
            <a:r>
              <a:rPr lang="en-US" dirty="0" smtClean="0"/>
              <a:t>Symposium-Allied Topic</a:t>
            </a:r>
          </a:p>
          <a:p>
            <a:r>
              <a:rPr lang="en-US" dirty="0" smtClean="0"/>
              <a:t>March 8, 2017</a:t>
            </a:r>
          </a:p>
          <a:p>
            <a:r>
              <a:rPr lang="en-US" dirty="0" smtClean="0"/>
              <a:t>Gina V. Jogan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ngc new handbook.jpg"/>
          <p:cNvPicPr>
            <a:picLocks noChangeAspect="1"/>
          </p:cNvPicPr>
          <p:nvPr/>
        </p:nvPicPr>
        <p:blipFill>
          <a:blip r:embed="rId2" cstate="print"/>
          <a:srcRect t="2174"/>
          <a:stretch>
            <a:fillRect/>
          </a:stretch>
        </p:blipFill>
        <p:spPr bwMode="auto">
          <a:xfrm>
            <a:off x="7086600" y="4267200"/>
            <a:ext cx="1676400" cy="218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Changes:  Design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New terminology: American Traditional Line, Line-Mass or Mass Designs.</a:t>
            </a:r>
          </a:p>
          <a:p>
            <a:r>
              <a:rPr lang="en-US" dirty="0"/>
              <a:t>S</a:t>
            </a:r>
            <a:r>
              <a:rPr lang="en-US" dirty="0" smtClean="0"/>
              <a:t>izes:  Petite designs are 3”-12” in HWD and Standard designs are 12” or more in HWD.</a:t>
            </a:r>
          </a:p>
          <a:p>
            <a:r>
              <a:rPr lang="en-US" dirty="0" smtClean="0"/>
              <a:t>Tables </a:t>
            </a:r>
            <a:r>
              <a:rPr lang="en-US" dirty="0" smtClean="0"/>
              <a:t>are either Functional or Exhibition type</a:t>
            </a:r>
          </a:p>
          <a:p>
            <a:r>
              <a:rPr lang="en-US" dirty="0" smtClean="0"/>
              <a:t>Designs are either standard or advanced.</a:t>
            </a:r>
          </a:p>
          <a:p>
            <a:r>
              <a:rPr lang="en-US" dirty="0" smtClean="0"/>
              <a:t>All plant materials used in design must be listed on card and placed with entry tag.</a:t>
            </a:r>
          </a:p>
          <a:p>
            <a:r>
              <a:rPr lang="en-US" dirty="0" smtClean="0"/>
              <a:t>Background panel is now called staging panel or background only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New designs:  Cascade, Featured Plant Material, Challenge, Grouped Mass and Low Profile Designs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609600" y="0"/>
            <a:ext cx="10058400" cy="990600"/>
          </a:xfrm>
        </p:spPr>
        <p:txBody>
          <a:bodyPr/>
          <a:lstStyle/>
          <a:p>
            <a:r>
              <a:rPr lang="en-US" smtClean="0"/>
              <a:t>CASCADE Design</a:t>
            </a:r>
          </a:p>
        </p:txBody>
      </p:sp>
      <p:pic>
        <p:nvPicPr>
          <p:cNvPr id="16387" name="Picture 2" descr="Instructors symposium 134.JPG"/>
          <p:cNvPicPr>
            <a:picLocks noChangeAspect="1"/>
          </p:cNvPicPr>
          <p:nvPr/>
        </p:nvPicPr>
        <p:blipFill>
          <a:blip r:embed="rId2" cstate="print"/>
          <a:srcRect l="26295" r="15926"/>
          <a:stretch>
            <a:fillRect/>
          </a:stretch>
        </p:blipFill>
        <p:spPr bwMode="auto">
          <a:xfrm>
            <a:off x="0" y="0"/>
            <a:ext cx="19478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Instructors symposium 135.JPG"/>
          <p:cNvPicPr>
            <a:picLocks noChangeAspect="1"/>
          </p:cNvPicPr>
          <p:nvPr/>
        </p:nvPicPr>
        <p:blipFill>
          <a:blip r:embed="rId3" cstate="print"/>
          <a:srcRect l="13333" t="2222" r="6667"/>
          <a:stretch>
            <a:fillRect/>
          </a:stretch>
        </p:blipFill>
        <p:spPr bwMode="auto">
          <a:xfrm>
            <a:off x="1828800" y="1676400"/>
            <a:ext cx="31797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Instructors symposium 137.JPG"/>
          <p:cNvPicPr>
            <a:picLocks noChangeAspect="1"/>
          </p:cNvPicPr>
          <p:nvPr/>
        </p:nvPicPr>
        <p:blipFill>
          <a:blip r:embed="rId4" cstate="print"/>
          <a:srcRect l="14444" t="6667" r="2592" b="5556"/>
          <a:stretch>
            <a:fillRect/>
          </a:stretch>
        </p:blipFill>
        <p:spPr bwMode="auto">
          <a:xfrm>
            <a:off x="6781800" y="0"/>
            <a:ext cx="23622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Instructors symposium 138.JPG"/>
          <p:cNvPicPr>
            <a:picLocks noChangeAspect="1"/>
          </p:cNvPicPr>
          <p:nvPr/>
        </p:nvPicPr>
        <p:blipFill>
          <a:blip r:embed="rId5" cstate="print"/>
          <a:srcRect l="35185" t="3333" r="12962"/>
          <a:stretch>
            <a:fillRect/>
          </a:stretch>
        </p:blipFill>
        <p:spPr bwMode="auto">
          <a:xfrm>
            <a:off x="7162800" y="3048000"/>
            <a:ext cx="18399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Instructors symposium 136.JPG"/>
          <p:cNvPicPr>
            <a:picLocks noChangeAspect="1"/>
          </p:cNvPicPr>
          <p:nvPr/>
        </p:nvPicPr>
        <p:blipFill>
          <a:blip r:embed="rId6" cstate="print"/>
          <a:srcRect l="14444" t="7777" r="2592" b="3333"/>
          <a:stretch>
            <a:fillRect/>
          </a:stretch>
        </p:blipFill>
        <p:spPr bwMode="auto">
          <a:xfrm>
            <a:off x="4724400" y="1447800"/>
            <a:ext cx="24542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mtClean="0"/>
              <a:t>FEATURED PLANT MATERIAL Design</a:t>
            </a:r>
          </a:p>
        </p:txBody>
      </p:sp>
      <p:pic>
        <p:nvPicPr>
          <p:cNvPr id="11267" name="Picture 2" descr="Instructors symposium 147.JPG"/>
          <p:cNvPicPr>
            <a:picLocks noChangeAspect="1"/>
          </p:cNvPicPr>
          <p:nvPr/>
        </p:nvPicPr>
        <p:blipFill>
          <a:blip r:embed="rId2" cstate="print"/>
          <a:srcRect l="32222" r="20370" b="7777"/>
          <a:stretch>
            <a:fillRect/>
          </a:stretch>
        </p:blipFill>
        <p:spPr bwMode="auto">
          <a:xfrm>
            <a:off x="0" y="1524000"/>
            <a:ext cx="1968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Instructors symposium 196.JPG"/>
          <p:cNvPicPr>
            <a:picLocks noChangeAspect="1"/>
          </p:cNvPicPr>
          <p:nvPr/>
        </p:nvPicPr>
        <p:blipFill>
          <a:blip r:embed="rId3" cstate="print"/>
          <a:srcRect l="26666" r="15926" b="4443"/>
          <a:stretch>
            <a:fillRect/>
          </a:stretch>
        </p:blipFill>
        <p:spPr bwMode="auto">
          <a:xfrm>
            <a:off x="1981200" y="1600200"/>
            <a:ext cx="22653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Instructors symposium 195.JPG"/>
          <p:cNvPicPr>
            <a:picLocks noChangeAspect="1"/>
          </p:cNvPicPr>
          <p:nvPr/>
        </p:nvPicPr>
        <p:blipFill>
          <a:blip r:embed="rId4" cstate="print"/>
          <a:srcRect t="26666" b="8888"/>
          <a:stretch>
            <a:fillRect/>
          </a:stretch>
        </p:blipFill>
        <p:spPr bwMode="auto">
          <a:xfrm>
            <a:off x="5597525" y="914400"/>
            <a:ext cx="3546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Instructors symposium 194.JPG"/>
          <p:cNvPicPr>
            <a:picLocks noChangeAspect="1"/>
          </p:cNvPicPr>
          <p:nvPr/>
        </p:nvPicPr>
        <p:blipFill>
          <a:blip r:embed="rId5" cstate="print"/>
          <a:srcRect l="16296" t="13333" b="13333"/>
          <a:stretch>
            <a:fillRect/>
          </a:stretch>
        </p:blipFill>
        <p:spPr bwMode="auto">
          <a:xfrm>
            <a:off x="4267200" y="3581400"/>
            <a:ext cx="28051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CHALLENGE Design</a:t>
            </a:r>
          </a:p>
        </p:txBody>
      </p:sp>
      <p:pic>
        <p:nvPicPr>
          <p:cNvPr id="31747" name="Picture 2" descr="Instructors symposium 185.JPG"/>
          <p:cNvPicPr>
            <a:picLocks noChangeAspect="1"/>
          </p:cNvPicPr>
          <p:nvPr/>
        </p:nvPicPr>
        <p:blipFill>
          <a:blip r:embed="rId2" cstate="print"/>
          <a:srcRect t="23882"/>
          <a:stretch>
            <a:fillRect/>
          </a:stretch>
        </p:blipFill>
        <p:spPr bwMode="auto">
          <a:xfrm>
            <a:off x="0" y="914400"/>
            <a:ext cx="914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Instructors symposium 187.JPG"/>
          <p:cNvPicPr>
            <a:picLocks noChangeAspect="1"/>
          </p:cNvPicPr>
          <p:nvPr/>
        </p:nvPicPr>
        <p:blipFill>
          <a:blip r:embed="rId3" cstate="print"/>
          <a:srcRect r="5556"/>
          <a:stretch>
            <a:fillRect/>
          </a:stretch>
        </p:blipFill>
        <p:spPr bwMode="auto">
          <a:xfrm>
            <a:off x="-228600" y="2514600"/>
            <a:ext cx="30765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Instructors symposium 188.JPG"/>
          <p:cNvPicPr>
            <a:picLocks noChangeAspect="1"/>
          </p:cNvPicPr>
          <p:nvPr/>
        </p:nvPicPr>
        <p:blipFill>
          <a:blip r:embed="rId4" cstate="print"/>
          <a:srcRect l="23334" r="20370" b="10001"/>
          <a:stretch>
            <a:fillRect/>
          </a:stretch>
        </p:blipFill>
        <p:spPr bwMode="auto">
          <a:xfrm>
            <a:off x="2819400" y="1822450"/>
            <a:ext cx="23622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Instructors symposium 189.JPG"/>
          <p:cNvPicPr>
            <a:picLocks noChangeAspect="1"/>
          </p:cNvPicPr>
          <p:nvPr/>
        </p:nvPicPr>
        <p:blipFill>
          <a:blip r:embed="rId5" cstate="print"/>
          <a:srcRect l="11481" r="21852"/>
          <a:stretch>
            <a:fillRect/>
          </a:stretch>
        </p:blipFill>
        <p:spPr bwMode="auto">
          <a:xfrm>
            <a:off x="5105400" y="2133600"/>
            <a:ext cx="236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Instructors symposium 190.JPG"/>
          <p:cNvPicPr>
            <a:picLocks noChangeAspect="1"/>
          </p:cNvPicPr>
          <p:nvPr/>
        </p:nvPicPr>
        <p:blipFill>
          <a:blip r:embed="rId6" cstate="print"/>
          <a:srcRect l="14815" t="5556" r="25926" b="3333"/>
          <a:stretch>
            <a:fillRect/>
          </a:stretch>
        </p:blipFill>
        <p:spPr bwMode="auto">
          <a:xfrm>
            <a:off x="6781800" y="2016125"/>
            <a:ext cx="23622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GROUPED MASS Design</a:t>
            </a:r>
          </a:p>
        </p:txBody>
      </p:sp>
      <p:pic>
        <p:nvPicPr>
          <p:cNvPr id="27651" name="Picture 2" descr="Instructors symposium 193.JPG"/>
          <p:cNvPicPr>
            <a:picLocks noChangeAspect="1"/>
          </p:cNvPicPr>
          <p:nvPr/>
        </p:nvPicPr>
        <p:blipFill>
          <a:blip r:embed="rId2" cstate="print"/>
          <a:srcRect l="21852" r="14444"/>
          <a:stretch>
            <a:fillRect/>
          </a:stretch>
        </p:blipFill>
        <p:spPr bwMode="auto">
          <a:xfrm>
            <a:off x="0" y="1276350"/>
            <a:ext cx="26670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Instructors symposium 202.JPG"/>
          <p:cNvPicPr>
            <a:picLocks noChangeAspect="1"/>
          </p:cNvPicPr>
          <p:nvPr/>
        </p:nvPicPr>
        <p:blipFill>
          <a:blip r:embed="rId3" cstate="print"/>
          <a:srcRect l="8519" t="3333" r="14444"/>
          <a:stretch>
            <a:fillRect/>
          </a:stretch>
        </p:blipFill>
        <p:spPr bwMode="auto">
          <a:xfrm>
            <a:off x="7086600" y="762000"/>
            <a:ext cx="20574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Instructors symposium 204.JPG"/>
          <p:cNvPicPr>
            <a:picLocks noChangeAspect="1"/>
          </p:cNvPicPr>
          <p:nvPr/>
        </p:nvPicPr>
        <p:blipFill>
          <a:blip r:embed="rId4" cstate="print"/>
          <a:srcRect l="15926" r="10001"/>
          <a:stretch>
            <a:fillRect/>
          </a:stretch>
        </p:blipFill>
        <p:spPr bwMode="auto">
          <a:xfrm>
            <a:off x="2590800" y="1524000"/>
            <a:ext cx="29638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Instructors symposium 203.JPG"/>
          <p:cNvPicPr>
            <a:picLocks noChangeAspect="1"/>
          </p:cNvPicPr>
          <p:nvPr/>
        </p:nvPicPr>
        <p:blipFill>
          <a:blip r:embed="rId5" cstate="print"/>
          <a:srcRect l="11481" t="2222" b="11111"/>
          <a:stretch>
            <a:fillRect/>
          </a:stretch>
        </p:blipFill>
        <p:spPr bwMode="auto">
          <a:xfrm>
            <a:off x="5486400" y="3675063"/>
            <a:ext cx="243840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LOW-PROFILE Design </a:t>
            </a:r>
          </a:p>
        </p:txBody>
      </p:sp>
      <p:pic>
        <p:nvPicPr>
          <p:cNvPr id="21507" name="Picture 2" descr="Instructors symposium 139.JPG"/>
          <p:cNvPicPr>
            <a:picLocks noChangeAspect="1"/>
          </p:cNvPicPr>
          <p:nvPr/>
        </p:nvPicPr>
        <p:blipFill>
          <a:blip r:embed="rId2" cstate="print"/>
          <a:srcRect l="8333" r="14999" b="4443"/>
          <a:stretch>
            <a:fillRect/>
          </a:stretch>
        </p:blipFill>
        <p:spPr bwMode="auto">
          <a:xfrm>
            <a:off x="1219200" y="76200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Instructors symposium 141.JPG"/>
          <p:cNvPicPr>
            <a:picLocks noChangeAspect="1"/>
          </p:cNvPicPr>
          <p:nvPr/>
        </p:nvPicPr>
        <p:blipFill>
          <a:blip r:embed="rId3" cstate="print"/>
          <a:srcRect l="7207" t="10699" r="10001"/>
          <a:stretch>
            <a:fillRect/>
          </a:stretch>
        </p:blipFill>
        <p:spPr bwMode="auto">
          <a:xfrm>
            <a:off x="5184775" y="914400"/>
            <a:ext cx="395922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Instructors symposium 1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Instructors symposium 145.JPG"/>
          <p:cNvPicPr>
            <a:picLocks noChangeAspect="1"/>
          </p:cNvPicPr>
          <p:nvPr/>
        </p:nvPicPr>
        <p:blipFill>
          <a:blip r:embed="rId5" cstate="print"/>
          <a:srcRect r="13333"/>
          <a:stretch>
            <a:fillRect/>
          </a:stretch>
        </p:blipFill>
        <p:spPr bwMode="auto">
          <a:xfrm>
            <a:off x="4419600" y="3733800"/>
            <a:ext cx="3609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Botanical Arts-Design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Bonded Designs: collage and plaque</a:t>
            </a:r>
          </a:p>
          <a:p>
            <a:r>
              <a:rPr lang="en-US" dirty="0" smtClean="0"/>
              <a:t>Hanging Designs: traditional or creative, such as wreaths, swags, garlands, etc. includes mobiles</a:t>
            </a:r>
          </a:p>
          <a:p>
            <a:r>
              <a:rPr lang="en-US" dirty="0" smtClean="0"/>
              <a:t>Pot-et-fleur and Topiary are now in Botanical Arts-Design.</a:t>
            </a:r>
          </a:p>
          <a:p>
            <a:r>
              <a:rPr lang="en-US" dirty="0" smtClean="0"/>
              <a:t>Exploration Designs-Freedom to explore; no limitations; no plant restrictions;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mtClean="0"/>
              <a:t>EXPLORATION-Freedom of Style</a:t>
            </a:r>
            <a:r>
              <a:rPr lang="en-US" sz="2700" smtClean="0"/>
              <a:t> </a:t>
            </a:r>
          </a:p>
        </p:txBody>
      </p:sp>
      <p:pic>
        <p:nvPicPr>
          <p:cNvPr id="4099" name="Content Placeholder 3" descr="Instructors symposium 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693" r="10207"/>
          <a:stretch>
            <a:fillRect/>
          </a:stretch>
        </p:blipFill>
        <p:spPr>
          <a:xfrm>
            <a:off x="228600" y="1752600"/>
            <a:ext cx="2209800" cy="4525963"/>
          </a:xfrm>
        </p:spPr>
      </p:pic>
      <p:pic>
        <p:nvPicPr>
          <p:cNvPr id="4100" name="Picture 4" descr="Instructors symposium 1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Instructors symposium 15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914400"/>
            <a:ext cx="28003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Instructors symposium 153.JPG"/>
          <p:cNvPicPr>
            <a:picLocks noChangeAspect="1"/>
          </p:cNvPicPr>
          <p:nvPr/>
        </p:nvPicPr>
        <p:blipFill>
          <a:blip r:embed="rId5" cstate="print"/>
          <a:srcRect t="24390" b="9756"/>
          <a:stretch>
            <a:fillRect/>
          </a:stretch>
        </p:blipFill>
        <p:spPr bwMode="auto">
          <a:xfrm>
            <a:off x="2895600" y="4800600"/>
            <a:ext cx="2343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Instructors symposium 15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762000"/>
            <a:ext cx="17526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Changes: Point Scoring and Judging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no longer have to add up faults and divide to find the Distinction value.  Address components, mechanics, craftsmanship, etc.</a:t>
            </a:r>
          </a:p>
          <a:p>
            <a:r>
              <a:rPr lang="en-US" dirty="0" smtClean="0"/>
              <a:t>Student Schedules must score 75 in order to pass.  Students have 6 months to complete schedule.</a:t>
            </a:r>
          </a:p>
          <a:p>
            <a:r>
              <a:rPr lang="en-US" dirty="0" smtClean="0"/>
              <a:t>Master judges now have to enter, earning 1 ribbon each in  Hort and Design AND judge 1 Small Std. FS or Specialty Show or serve on a FSS or Symposium Master Panel….the passing grade completed Point Scoring form must be signed by the instructor.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students must begin with </a:t>
            </a:r>
            <a:r>
              <a:rPr lang="en-US" dirty="0" smtClean="0"/>
              <a:t>Course </a:t>
            </a:r>
            <a:r>
              <a:rPr lang="en-US" dirty="0" smtClean="0"/>
              <a:t>1</a:t>
            </a:r>
          </a:p>
          <a:p>
            <a:r>
              <a:rPr lang="en-US" dirty="0" smtClean="0"/>
              <a:t>FSP will concentrate on intro to the </a:t>
            </a:r>
            <a:r>
              <a:rPr lang="en-US" i="1" dirty="0" smtClean="0"/>
              <a:t>Handbook</a:t>
            </a:r>
            <a:r>
              <a:rPr lang="en-US" dirty="0" smtClean="0"/>
              <a:t> and schedule writing.</a:t>
            </a:r>
          </a:p>
          <a:p>
            <a:r>
              <a:rPr lang="en-US" dirty="0" smtClean="0"/>
              <a:t>Tables will now be taught in </a:t>
            </a:r>
            <a:r>
              <a:rPr lang="en-US" dirty="0" smtClean="0"/>
              <a:t>Course </a:t>
            </a:r>
            <a:r>
              <a:rPr lang="en-US" dirty="0" smtClean="0"/>
              <a:t>2 Design.</a:t>
            </a:r>
          </a:p>
          <a:p>
            <a:endParaRPr lang="en-US" dirty="0"/>
          </a:p>
        </p:txBody>
      </p:sp>
      <p:pic>
        <p:nvPicPr>
          <p:cNvPr id="4" name="Picture 3" descr="table by ron in dal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4114800"/>
            <a:ext cx="3413760" cy="2560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</a:t>
            </a:r>
            <a:br>
              <a:rPr lang="en-US" dirty="0" smtClean="0"/>
            </a:br>
            <a:r>
              <a:rPr lang="en-US" dirty="0" smtClean="0"/>
              <a:t>NGC FLOWER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NGC Flower Show is title (no longer using NGC Standard Flower Show)</a:t>
            </a:r>
          </a:p>
          <a:p>
            <a:r>
              <a:rPr lang="en-US" dirty="0"/>
              <a:t>F</a:t>
            </a:r>
            <a:r>
              <a:rPr lang="en-US" dirty="0" smtClean="0"/>
              <a:t>ive (5) possible divisions :</a:t>
            </a:r>
          </a:p>
          <a:p>
            <a:pPr lvl="1"/>
            <a:r>
              <a:rPr lang="en-US" dirty="0" smtClean="0"/>
              <a:t>Horticulture (required)</a:t>
            </a:r>
          </a:p>
          <a:p>
            <a:pPr lvl="1"/>
            <a:r>
              <a:rPr lang="en-US" dirty="0" smtClean="0"/>
              <a:t>Design (required)</a:t>
            </a:r>
          </a:p>
          <a:p>
            <a:pPr lvl="1"/>
            <a:r>
              <a:rPr lang="en-US" dirty="0" smtClean="0"/>
              <a:t>Education (optional)</a:t>
            </a:r>
          </a:p>
          <a:p>
            <a:pPr lvl="1"/>
            <a:r>
              <a:rPr lang="en-US" dirty="0" smtClean="0"/>
              <a:t>Youth/Sponsored </a:t>
            </a:r>
            <a:r>
              <a:rPr lang="en-US" dirty="0"/>
              <a:t>G</a:t>
            </a:r>
            <a:r>
              <a:rPr lang="en-US" dirty="0" smtClean="0"/>
              <a:t>roups (optional)</a:t>
            </a:r>
          </a:p>
          <a:p>
            <a:pPr lvl="1"/>
            <a:r>
              <a:rPr lang="en-US" dirty="0" smtClean="0"/>
              <a:t>Botanical Arts (optional)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Changes: Scales of Points and Glossary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Horticulture changes </a:t>
            </a:r>
          </a:p>
          <a:p>
            <a:r>
              <a:rPr lang="en-US" dirty="0" smtClean="0"/>
              <a:t>All Designs have one scale of points however, values have changed and comments MUST be made in every category</a:t>
            </a:r>
          </a:p>
          <a:p>
            <a:r>
              <a:rPr lang="en-US" dirty="0" smtClean="0"/>
              <a:t>Glossary is all inclusive now without sections for </a:t>
            </a:r>
            <a:r>
              <a:rPr lang="en-US" smtClean="0"/>
              <a:t>each division.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requirements-changes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Schedule must be written and mechanically printable and include specific wording and all essential details.</a:t>
            </a:r>
          </a:p>
          <a:p>
            <a:r>
              <a:rPr lang="en-US" dirty="0" smtClean="0"/>
              <a:t>Subdividing in Horticulture: usually three (3) or more exhibits of botanically identical, or similar in form, color, size or description to justify forming a subclass.</a:t>
            </a:r>
          </a:p>
          <a:p>
            <a:r>
              <a:rPr lang="en-US" dirty="0" smtClean="0"/>
              <a:t>Judging panels: 2 accredited and 1 plant society judge, or one recognized horticulture or fine arts professional (Photography  is exception)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requirements-changes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Ribbons or seals may be offered in the FS, but should be uniformly used throughout all </a:t>
            </a:r>
            <a:r>
              <a:rPr lang="en-US" dirty="0" smtClean="0"/>
              <a:t>divisions.</a:t>
            </a:r>
            <a:endParaRPr lang="en-US" dirty="0" smtClean="0"/>
          </a:p>
          <a:p>
            <a:r>
              <a:rPr lang="en-US" dirty="0" smtClean="0"/>
              <a:t>All non-blue ribbon exhibits scoring 90+ must be so designated on the entry tag and signed/dated by an NGC judge on the panel.</a:t>
            </a:r>
            <a:endParaRPr lang="en-US" dirty="0"/>
          </a:p>
        </p:txBody>
      </p:sp>
      <p:pic>
        <p:nvPicPr>
          <p:cNvPr id="1026" name="Picture 2" descr="C:\Users\Tina\AppData\Local\Microsoft\Windows\Temporary Internet Files\Content.IE5\QUYT1T71\PngMedium-Award-Ribbon-Blue-17304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2376170"/>
            <a:ext cx="436200" cy="792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Specialty </a:t>
            </a:r>
            <a:r>
              <a:rPr lang="en-US" dirty="0"/>
              <a:t>F</a:t>
            </a:r>
            <a:r>
              <a:rPr lang="en-US" dirty="0" smtClean="0"/>
              <a:t>lower </a:t>
            </a:r>
            <a:r>
              <a:rPr lang="en-US" dirty="0"/>
              <a:t>S</a:t>
            </a:r>
            <a:r>
              <a:rPr lang="en-US" dirty="0" smtClean="0"/>
              <a:t>hows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Horticulture Specialty Flower Show: 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ust have minimum of 10 horticulture classes</a:t>
            </a:r>
            <a:endParaRPr lang="en-US" dirty="0"/>
          </a:p>
          <a:p>
            <a:pPr lvl="1"/>
            <a:r>
              <a:rPr lang="en-US" dirty="0" smtClean="0"/>
              <a:t>Minimum of 40 exhibits is required</a:t>
            </a:r>
          </a:p>
          <a:p>
            <a:pPr lvl="1"/>
            <a:r>
              <a:rPr lang="en-US" dirty="0" smtClean="0"/>
              <a:t>May offer all NGC </a:t>
            </a:r>
            <a:r>
              <a:rPr lang="en-US" dirty="0"/>
              <a:t>T</a:t>
            </a:r>
            <a:r>
              <a:rPr lang="en-US" dirty="0" smtClean="0"/>
              <a:t>op Exhibitor Horticulture Awards</a:t>
            </a:r>
          </a:p>
          <a:p>
            <a:pPr lvl="1"/>
            <a:r>
              <a:rPr lang="en-US" dirty="0" smtClean="0"/>
              <a:t>At least 2 exhibits in any combination of Education, Garden  and/or Youth must be included.</a:t>
            </a:r>
          </a:p>
          <a:p>
            <a:pPr lvl="1"/>
            <a:r>
              <a:rPr lang="en-US" dirty="0" smtClean="0"/>
              <a:t>Botanical Arts Horticulture and/or Photography exhibits are permitted.</a:t>
            </a:r>
          </a:p>
          <a:p>
            <a:pPr lvl="1"/>
            <a:r>
              <a:rPr lang="en-US" dirty="0" smtClean="0"/>
              <a:t>Eligible for the Horticulture Specialty FS Achievement Award</a:t>
            </a:r>
          </a:p>
          <a:p>
            <a:pPr lvl="1"/>
            <a:r>
              <a:rPr lang="en-US" dirty="0" smtClean="0"/>
              <a:t>No design exhibits are permitted.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0" name="Picture 2" descr="C:\Users\Tina\AppData\Local\Microsoft\Windows\Temporary Internet Files\Content.IE5\H0N94Q2E\flowers-15716-larg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266690"/>
            <a:ext cx="990600" cy="1165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Specialty Flower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Must contain a minimum of 10 design classes with a minimum of 4 exhibits in each (40 designs)</a:t>
            </a:r>
          </a:p>
          <a:p>
            <a:r>
              <a:rPr lang="en-US" dirty="0" smtClean="0"/>
              <a:t>All NGC Top Exhibitor Design Awards may be offered</a:t>
            </a:r>
          </a:p>
          <a:p>
            <a:r>
              <a:rPr lang="en-US" dirty="0" smtClean="0"/>
              <a:t>Must include at least 2 exhibits in any combination of Education and/or Youth</a:t>
            </a:r>
          </a:p>
          <a:p>
            <a:r>
              <a:rPr lang="en-US" dirty="0" smtClean="0"/>
              <a:t>Artistic Crafts, Botanical Designs and/or Photography Exhibits are permitted in the Botanical Arts Division.</a:t>
            </a:r>
          </a:p>
          <a:p>
            <a:r>
              <a:rPr lang="en-US" dirty="0" smtClean="0"/>
              <a:t>Eligible for the Design Specialty FS Achievement Award….no horticulture exhibits are allowed.</a:t>
            </a:r>
            <a:endParaRPr lang="en-US" dirty="0"/>
          </a:p>
        </p:txBody>
      </p:sp>
      <p:pic>
        <p:nvPicPr>
          <p:cNvPr id="3074" name="Picture 2" descr="C:\Users\Tina\AppData\Local\Microsoft\Windows\Temporary Internet Files\Content.IE5\6MVMFX1H\تنسيق-الزهور-بالشكل-المثلثيJP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099830"/>
            <a:ext cx="1600200" cy="1624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Changes:  </a:t>
            </a:r>
            <a:r>
              <a:rPr lang="en-US" dirty="0" smtClean="0"/>
              <a:t>Categories </a:t>
            </a:r>
            <a:r>
              <a:rPr lang="en-US" dirty="0" smtClean="0"/>
              <a:t>of Flower Shows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Show</a:t>
            </a:r>
          </a:p>
          <a:p>
            <a:r>
              <a:rPr lang="en-US" dirty="0" smtClean="0"/>
              <a:t>Petite Show</a:t>
            </a:r>
          </a:p>
          <a:p>
            <a:r>
              <a:rPr lang="en-US" dirty="0" smtClean="0"/>
              <a:t>Holiday and/or Patriotic Shows</a:t>
            </a:r>
          </a:p>
          <a:p>
            <a:r>
              <a:rPr lang="en-US" dirty="0" smtClean="0"/>
              <a:t>Shows co-sponsored with plant societies</a:t>
            </a:r>
          </a:p>
          <a:p>
            <a:r>
              <a:rPr lang="en-US" dirty="0" smtClean="0"/>
              <a:t>Major Flower Shows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ose section, divided by colo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4114800"/>
            <a:ext cx="3261360" cy="24460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Writing the FS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formatting is required</a:t>
            </a:r>
          </a:p>
          <a:p>
            <a:r>
              <a:rPr lang="en-US" dirty="0" smtClean="0"/>
              <a:t>Specific rules must be stated in full in all five possible divisions.</a:t>
            </a:r>
          </a:p>
          <a:p>
            <a:r>
              <a:rPr lang="en-US" dirty="0" smtClean="0"/>
              <a:t>Study and follow chapter 2 in the new </a:t>
            </a:r>
            <a:r>
              <a:rPr lang="en-US" i="1" dirty="0" smtClean="0"/>
              <a:t>HB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hanges to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Each designated section must consist of 3 or more classes.</a:t>
            </a:r>
          </a:p>
          <a:p>
            <a:r>
              <a:rPr lang="en-US" dirty="0" smtClean="0"/>
              <a:t>Unlimited number of TEA are available for exhibits in the Horticulture, Designs and Botanical Arts Divisions</a:t>
            </a:r>
          </a:p>
          <a:p>
            <a:r>
              <a:rPr lang="en-US" dirty="0" smtClean="0"/>
              <a:t>Three Club Competition Awards may be offered: Horticulture (displays only), Design (Floor Designs, Functional Tables for 4+, or Vignettes) and Botanical Arts (Gardens).</a:t>
            </a:r>
          </a:p>
          <a:p>
            <a:r>
              <a:rPr lang="en-US" dirty="0" smtClean="0"/>
              <a:t>Added:  Botanical Arts Artistic Crafts Award, Botanical Arts Design Award. Botanical Arts Horticulture Award, Botanical Arts Garden Award and Botanical Arts Photography Award.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801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WHAT’S NEW? FSP AND DESIGN CHANGES TO THE HANDBOOK FOR FLOWER SHOWS</vt:lpstr>
      <vt:lpstr>CHAPTER 1 NGC FLOWER SHOW</vt:lpstr>
      <vt:lpstr>Basic requirements-changes</vt:lpstr>
      <vt:lpstr>Basic requirements-changes</vt:lpstr>
      <vt:lpstr>New Specialty Flower Shows</vt:lpstr>
      <vt:lpstr>Design Specialty Flower Show</vt:lpstr>
      <vt:lpstr>Changes:  Categories of Flower Shows </vt:lpstr>
      <vt:lpstr>Changes to Writing the FS Schedule</vt:lpstr>
      <vt:lpstr>Changes to AWARDS</vt:lpstr>
      <vt:lpstr>Changes:  Design </vt:lpstr>
      <vt:lpstr>CASCADE Design</vt:lpstr>
      <vt:lpstr>FEATURED PLANT MATERIAL Design</vt:lpstr>
      <vt:lpstr>CHALLENGE Design</vt:lpstr>
      <vt:lpstr>GROUPED MASS Design</vt:lpstr>
      <vt:lpstr>LOW-PROFILE Design </vt:lpstr>
      <vt:lpstr>Botanical Arts-Design</vt:lpstr>
      <vt:lpstr>EXPLORATION-Freedom of Style </vt:lpstr>
      <vt:lpstr>Changes: Point Scoring and Judging</vt:lpstr>
      <vt:lpstr>Changes in Curriculum</vt:lpstr>
      <vt:lpstr>Changes: Scales of Points and Glossary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NEW? FSP AND DESIGN CHANGES TO THE HANDBOOK FOR FLOWER SHOWS</dc:title>
  <dc:creator>Gina</dc:creator>
  <cp:lastModifiedBy>Tina</cp:lastModifiedBy>
  <cp:revision>14</cp:revision>
  <dcterms:created xsi:type="dcterms:W3CDTF">2017-01-29T20:04:07Z</dcterms:created>
  <dcterms:modified xsi:type="dcterms:W3CDTF">2017-03-02T03:39:29Z</dcterms:modified>
</cp:coreProperties>
</file>